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heme/theme2.xml" ContentType="application/vnd.openxmlformats-officedocument.them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heme/theme3.xml" ContentType="application/vnd.openxmlformats-officedocument.them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2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3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4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5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6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7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58" r:id="rId5"/>
    <p:sldId id="259" r:id="rId6"/>
    <p:sldId id="261" r:id="rId7"/>
    <p:sldId id="260" r:id="rId8"/>
    <p:sldId id="262" r:id="rId9"/>
  </p:sldIdLst>
  <p:sldSz cx="12192000" cy="6858000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0095992-53B5-151F-35BF-9FE830AC9A69}"/>
              </a:ext>
            </a:extLst>
          </p:cNvPr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688975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/>
            <a:r>
              <a:rPr lang="en-GB" b="1">
                <a:solidFill>
                  <a:srgbClr val="000000"/>
                </a:solidFill>
                <a:latin typeface="Arial" panose="020B0604020202020204" pitchFamily="34" charset="0"/>
              </a:rPr>
              <a:t>OFFICIAL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805131-53B9-7AAB-C291-F0D41AB22C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26461-640E-4B02-AED9-79AD6212ABED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9154B7-A0E2-703E-0B37-BF5F2FEC6177}"/>
              </a:ext>
            </a:extLst>
          </p:cNvPr>
          <p:cNvSpPr>
            <a:spLocks noGrp="1"/>
          </p:cNvSpPr>
          <p:nvPr>
            <p:ph type="ftr" sz="quarter" idx="2"/>
            <p:custDataLst>
              <p:tags r:id="rId3"/>
            </p:custDataLst>
          </p:nvPr>
        </p:nvSpPr>
        <p:spPr>
          <a:xfrm>
            <a:off x="0" y="9520238"/>
            <a:ext cx="688975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algn="ctr"/>
            <a:r>
              <a:rPr lang="en-GB" b="1">
                <a:solidFill>
                  <a:srgbClr val="000000"/>
                </a:solidFill>
                <a:latin typeface="Arial" panose="020B0604020202020204" pitchFamily="34" charset="0"/>
              </a:rPr>
              <a:t>OFFICIAL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05B843-A595-9761-A8EA-329D61D8D6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14DF4-1CBE-4084-A953-A1718752E2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489339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6889750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65ACD706-8144-49A6-8989-C717D2519E3C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  <p:custDataLst>
              <p:tags r:id="rId3"/>
            </p:custDataLst>
          </p:nvPr>
        </p:nvSpPr>
        <p:spPr>
          <a:xfrm>
            <a:off x="0" y="9519055"/>
            <a:ext cx="6889750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38E52570-FE73-496F-8FB4-DF5BB75A6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19338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4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  <p:custDataLst>
              <p:tags r:id="rId1"/>
            </p:custDataLst>
          </p:nvPr>
        </p:nvSpPr>
        <p:spPr>
          <a:xfrm>
            <a:off x="0" y="0"/>
            <a:ext cx="6889750" cy="502835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9519055"/>
            <a:ext cx="6889750" cy="502834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E52570-FE73-496F-8FB4-DF5BB75A637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223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  <p:custDataLst>
              <p:tags r:id="rId1"/>
            </p:custDataLst>
          </p:nvPr>
        </p:nvSpPr>
        <p:spPr>
          <a:xfrm>
            <a:off x="0" y="0"/>
            <a:ext cx="6889750" cy="502835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9519055"/>
            <a:ext cx="6889750" cy="502834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E52570-FE73-496F-8FB4-DF5BB75A637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878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  <p:custDataLst>
              <p:tags r:id="rId1"/>
            </p:custDataLst>
          </p:nvPr>
        </p:nvSpPr>
        <p:spPr>
          <a:xfrm>
            <a:off x="0" y="0"/>
            <a:ext cx="6889750" cy="502835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9519055"/>
            <a:ext cx="6889750" cy="502834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E52570-FE73-496F-8FB4-DF5BB75A637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177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  <p:custDataLst>
              <p:tags r:id="rId1"/>
            </p:custDataLst>
          </p:nvPr>
        </p:nvSpPr>
        <p:spPr>
          <a:xfrm>
            <a:off x="0" y="0"/>
            <a:ext cx="6889750" cy="502835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9519055"/>
            <a:ext cx="6889750" cy="502834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E52570-FE73-496F-8FB4-DF5BB75A637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362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  <p:custDataLst>
              <p:tags r:id="rId1"/>
            </p:custDataLst>
          </p:nvPr>
        </p:nvSpPr>
        <p:spPr>
          <a:xfrm>
            <a:off x="0" y="0"/>
            <a:ext cx="6889750" cy="502835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9519055"/>
            <a:ext cx="6889750" cy="502834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E52570-FE73-496F-8FB4-DF5BB75A637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520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  <p:custDataLst>
              <p:tags r:id="rId1"/>
            </p:custDataLst>
          </p:nvPr>
        </p:nvSpPr>
        <p:spPr>
          <a:xfrm>
            <a:off x="0" y="0"/>
            <a:ext cx="6889750" cy="502835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9519055"/>
            <a:ext cx="6889750" cy="502834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E52570-FE73-496F-8FB4-DF5BB75A637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048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  <p:custDataLst>
              <p:tags r:id="rId1"/>
            </p:custDataLst>
          </p:nvPr>
        </p:nvSpPr>
        <p:spPr>
          <a:xfrm>
            <a:off x="0" y="0"/>
            <a:ext cx="6889750" cy="502835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9519055"/>
            <a:ext cx="6889750" cy="502834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E52570-FE73-496F-8FB4-DF5BB75A637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742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 bwMode="gray">
          <a:xfrm rot="5400000">
            <a:off x="0" y="7393934"/>
            <a:ext cx="12192000" cy="304801"/>
          </a:xfrm>
        </p:spPr>
        <p:txBody>
          <a:bodyPr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9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71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131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42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29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02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160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7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6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44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95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43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1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90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1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>
            <a:lvl1pPr algn="ctr">
              <a:defRPr lang="en-GB" sz="1200" b="1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87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AF718A0-A1A5-9B45-8804-9A9A86A70B8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OFFICIAL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6C04754-D049-1D49-BEC9-38D0D0C25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6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4" Type="http://schemas.openxmlformats.org/officeDocument/2006/relationships/hyperlink" Target="http://www.snct.org.u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Relationship Id="rId6" Type="http://schemas.openxmlformats.org/officeDocument/2006/relationships/hyperlink" Target="https://theeis-my.sharepoint.com/:w:/g/personal/glasgowla_eis_org_uk/EW8IR2VzYeZDsjKPWJgEtAQBtf1agbXoEiGfsmqiwMHcWg?e=TQsFFS" TargetMode="External"/><Relationship Id="rId5" Type="http://schemas.openxmlformats.org/officeDocument/2006/relationships/hyperlink" Target="https://theeis-my.sharepoint.com/:x:/g/personal/glasgowla_eis_org_uk/EdefK7MrAlhJtWPJUm5kFOMB_v7HHNTwrBWKP6rjamhOLg?e=3bX7YZ" TargetMode="External"/><Relationship Id="rId4" Type="http://schemas.openxmlformats.org/officeDocument/2006/relationships/hyperlink" Target="https://theeis-my.sharepoint.com/:w:/g/personal/glasgowla_eis_org_uk/Ec66mr9GdxpPpRbqWqbjcPYBN_3XKhMMIM5wk03oyC_pOA?e=mirDr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9103861" cy="2677648"/>
          </a:xfrm>
        </p:spPr>
        <p:txBody>
          <a:bodyPr/>
          <a:lstStyle/>
          <a:p>
            <a:r>
              <a:rPr lang="en-GB" dirty="0"/>
              <a:t>LNCT 17: Negotiating Working Time Agreements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Training for school negotiators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B194B2-858E-F241-1894-C04F7F9BB9F3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 rot="5400000">
            <a:off x="0" y="7393934"/>
            <a:ext cx="12192000" cy="304801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972442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 of Training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Background on the LNCT and the role it plays in school life</a:t>
            </a:r>
          </a:p>
          <a:p>
            <a:r>
              <a:rPr lang="en-GB" dirty="0"/>
              <a:t>Understanding LNCT 17 – Working Time Agreement (WTA)</a:t>
            </a:r>
          </a:p>
          <a:p>
            <a:r>
              <a:rPr lang="en-GB" dirty="0"/>
              <a:t>Process for negotiating your WTA</a:t>
            </a:r>
          </a:p>
          <a:p>
            <a:r>
              <a:rPr lang="en-GB" dirty="0"/>
              <a:t>Associated Documentation </a:t>
            </a:r>
          </a:p>
          <a:p>
            <a:pPr lvl="1"/>
            <a:r>
              <a:rPr lang="en-GB" dirty="0"/>
              <a:t>WTA Proforma</a:t>
            </a:r>
          </a:p>
          <a:p>
            <a:pPr lvl="1"/>
            <a:r>
              <a:rPr lang="en-GB" dirty="0"/>
              <a:t>WTA Calendar</a:t>
            </a:r>
          </a:p>
          <a:p>
            <a:pPr lvl="1"/>
            <a:r>
              <a:rPr lang="en-GB" dirty="0"/>
              <a:t>WTA Checklist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389DEC-83C2-366E-FBA8-9D63D2805C38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476527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the LNCT and why does it affect schools?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88338"/>
          </a:xfrm>
        </p:spPr>
        <p:txBody>
          <a:bodyPr/>
          <a:lstStyle/>
          <a:p>
            <a:pPr algn="just"/>
            <a:r>
              <a:rPr lang="en-GB" sz="1800" dirty="0">
                <a:effectLst/>
                <a:latin typeface="+mj-lt"/>
                <a:ea typeface="Calibri" panose="020F0502020204030204" pitchFamily="34" charset="0"/>
              </a:rPr>
              <a:t>The Local Negotiating Committee for Teachers (L</a:t>
            </a:r>
            <a:r>
              <a:rPr lang="en-GB" dirty="0">
                <a:latin typeface="+mj-lt"/>
              </a:rPr>
              <a:t>NCT): </a:t>
            </a:r>
            <a:r>
              <a:rPr lang="en-GB" dirty="0"/>
              <a:t>Established following Teaching Profession for 21</a:t>
            </a:r>
            <a:r>
              <a:rPr lang="en-GB" baseline="30000" dirty="0"/>
              <a:t>st</a:t>
            </a:r>
            <a:r>
              <a:rPr lang="en-GB" dirty="0"/>
              <a:t> Century</a:t>
            </a:r>
          </a:p>
          <a:p>
            <a:pPr algn="just"/>
            <a:r>
              <a:rPr lang="en-GB" dirty="0"/>
              <a:t>Local mechanism for taking forward matters devolved by the 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</a:rPr>
              <a:t>Scottish Negotiating Committee for Teachers (</a:t>
            </a:r>
            <a:r>
              <a:rPr lang="en-GB" dirty="0">
                <a:latin typeface="+mj-lt"/>
              </a:rPr>
              <a:t>SNCT): </a:t>
            </a:r>
            <a:r>
              <a:rPr lang="en-GB" dirty="0">
                <a:solidFill>
                  <a:schemeClr val="tx1"/>
                </a:solidFill>
              </a:rPr>
              <a:t>list can be found on </a:t>
            </a:r>
            <a:r>
              <a:rPr lang="en-GB" dirty="0">
                <a:hlinkClick r:id="rId4"/>
              </a:rPr>
              <a:t>www.snct.org.uk</a:t>
            </a:r>
            <a:r>
              <a:rPr lang="en-GB" dirty="0"/>
              <a:t> </a:t>
            </a:r>
          </a:p>
          <a:p>
            <a:pPr algn="just"/>
            <a:r>
              <a:rPr lang="en-GB" dirty="0"/>
              <a:t>LNCT Agreements are policy matters agreed by management and teachers’ side</a:t>
            </a:r>
          </a:p>
          <a:p>
            <a:pPr algn="just"/>
            <a:r>
              <a:rPr lang="en-GB" dirty="0"/>
              <a:t>Meets 5 times a year, agreements reviewed on request of either side</a:t>
            </a:r>
          </a:p>
          <a:p>
            <a:pPr algn="just"/>
            <a:r>
              <a:rPr lang="en-GB" dirty="0"/>
              <a:t>LNCT 17 covers the local negotiations of Working Time Agreements as set out in SNCT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C80930-DC60-B82C-D949-FC865EA63A8F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1686581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LNCT 17 – Working Time 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Establishment of School Negotiating Committee and example of good practice relating to this</a:t>
            </a:r>
          </a:p>
          <a:p>
            <a:pPr algn="just"/>
            <a:r>
              <a:rPr lang="en-GB" dirty="0"/>
              <a:t>EIS audit tool established as good practice in developing school calendar and WTA</a:t>
            </a:r>
          </a:p>
          <a:p>
            <a:pPr algn="just"/>
            <a:r>
              <a:rPr lang="en-GB" dirty="0"/>
              <a:t>Amended proforma </a:t>
            </a:r>
          </a:p>
          <a:p>
            <a:pPr algn="just"/>
            <a:r>
              <a:rPr lang="en-GB" dirty="0"/>
              <a:t>Addition of audit of workload/tackling bureaucracy box to proforma taking account of pay award and comments from SMT</a:t>
            </a:r>
          </a:p>
          <a:p>
            <a:pPr algn="just"/>
            <a:r>
              <a:rPr lang="en-GB" dirty="0"/>
              <a:t>Clearer links between WTA, SIP and QA processes </a:t>
            </a:r>
          </a:p>
          <a:p>
            <a:pPr algn="just"/>
            <a:r>
              <a:rPr lang="en-GB" dirty="0"/>
              <a:t>Clarity on failure to agree processes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A079CA-44C7-8CA6-CBC6-671020B2BA52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867827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LNCT 17 – Working Time 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dirty="0"/>
              <a:t>Process of negotiating WTA</a:t>
            </a:r>
          </a:p>
          <a:p>
            <a:pPr algn="just"/>
            <a:r>
              <a:rPr lang="en-GB" dirty="0"/>
              <a:t>TS establish their proposals through branch meetings</a:t>
            </a:r>
          </a:p>
          <a:p>
            <a:pPr algn="just"/>
            <a:r>
              <a:rPr lang="en-GB" dirty="0"/>
              <a:t>SMT establish their proposals</a:t>
            </a:r>
          </a:p>
          <a:p>
            <a:pPr algn="just"/>
            <a:r>
              <a:rPr lang="en-GB" dirty="0"/>
              <a:t>Rep(s) on SNG share these with SMT and vice versa</a:t>
            </a:r>
          </a:p>
          <a:p>
            <a:pPr algn="just"/>
            <a:r>
              <a:rPr lang="en-GB" dirty="0"/>
              <a:t>SNG meets to negotiate shared WTA</a:t>
            </a:r>
          </a:p>
          <a:p>
            <a:pPr algn="just"/>
            <a:r>
              <a:rPr lang="en-GB" dirty="0"/>
              <a:t>Where agreement reached this then shared with all staff as the WTA/calendar for next session</a:t>
            </a:r>
          </a:p>
          <a:p>
            <a:pPr algn="just"/>
            <a:r>
              <a:rPr lang="en-GB" dirty="0"/>
              <a:t>Where failure to agree further internal discussions may take place or each side refers to appropriate LNCT Secretary to trigger mediation process</a:t>
            </a:r>
          </a:p>
          <a:p>
            <a:pPr algn="just"/>
            <a:r>
              <a:rPr lang="en-GB" dirty="0"/>
              <a:t>WTA needs to link to SIP </a:t>
            </a:r>
          </a:p>
          <a:p>
            <a:pPr algn="just"/>
            <a:r>
              <a:rPr lang="en-GB" dirty="0"/>
              <a:t>WTA/calendar should look to manage workload of all staff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087BF9-B646-5C97-3A5D-88D76A942470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1586606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WTA Proforma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Purpose of proforma to assist in QA by LNCT (asked annually for report by SNCT)</a:t>
            </a:r>
          </a:p>
          <a:p>
            <a:pPr algn="just"/>
            <a:r>
              <a:rPr lang="en-GB" dirty="0"/>
              <a:t>Allows for local (school) descriptors under shared headings</a:t>
            </a:r>
          </a:p>
          <a:p>
            <a:pPr algn="just"/>
            <a:r>
              <a:rPr lang="en-GB" dirty="0"/>
              <a:t>Ties to the Calendar </a:t>
            </a:r>
          </a:p>
          <a:p>
            <a:pPr algn="just"/>
            <a:r>
              <a:rPr lang="en-GB" dirty="0"/>
              <a:t>Both Proforma and school calendars should be submitted by end June</a:t>
            </a:r>
          </a:p>
          <a:p>
            <a:pPr algn="just"/>
            <a:r>
              <a:rPr lang="en-GB" dirty="0"/>
              <a:t>Email account for submission established 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AADAEF-DEE8-376E-86C9-78FB21380D5C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814747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C2FD5-E405-41B7-9FC4-40471E3B2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6587F-FABE-478F-95AD-55CC6D27B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4"/>
              </a:rPr>
              <a:t>Proforma 2025-2026</a:t>
            </a:r>
            <a:endParaRPr lang="en-GB" dirty="0"/>
          </a:p>
          <a:p>
            <a:r>
              <a:rPr lang="en-GB" dirty="0">
                <a:hlinkClick r:id="rId5"/>
              </a:rPr>
              <a:t>WTA Calendar 2025-2026</a:t>
            </a:r>
            <a:endParaRPr lang="en-GB" dirty="0"/>
          </a:p>
          <a:p>
            <a:r>
              <a:rPr lang="en-GB" dirty="0">
                <a:hlinkClick r:id="rId6"/>
              </a:rPr>
              <a:t>Checklist 2025-2026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6ACBE1-3775-7C1D-3815-86C49B64FAAA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91838"/>
            <a:ext cx="12192000" cy="304801"/>
          </a:xfrm>
        </p:spPr>
        <p:txBody>
          <a:bodyPr/>
          <a:lstStyle/>
          <a:p>
            <a:r>
              <a:rPr lang="en-GB"/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452338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08955827-aeb1-42de-b749-f604362c41c2" origin="userSelected">
  <element uid="971a7eb4-36b4-4e7d-b804-a07772b8e228" value=""/>
  <element uid="6a4e5c3a-656a-4e9c-bd20-e36013bcf373" value=""/>
</sisl>
</file>

<file path=customXml/itemProps1.xml><?xml version="1.0" encoding="utf-8"?>
<ds:datastoreItem xmlns:ds="http://schemas.openxmlformats.org/officeDocument/2006/customXml" ds:itemID="{BFFB0E79-6F7D-4EDC-8680-13BEF91E0964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1253</TotalTime>
  <Words>396</Words>
  <Application>Microsoft Office PowerPoint</Application>
  <PresentationFormat>Widescreen</PresentationFormat>
  <Paragraphs>72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Arial</vt:lpstr>
      <vt:lpstr>Century Gothic</vt:lpstr>
      <vt:lpstr>Wingdings 3</vt:lpstr>
      <vt:lpstr>Ion Boardroom</vt:lpstr>
      <vt:lpstr>LNCT 17: Negotiating Working Time Agreements</vt:lpstr>
      <vt:lpstr>Purpose of Training Session</vt:lpstr>
      <vt:lpstr>What is the LNCT and why does it affect schools?</vt:lpstr>
      <vt:lpstr>LNCT 17 – Working Time Agreement</vt:lpstr>
      <vt:lpstr>LNCT 17 – Working Time Agreement</vt:lpstr>
      <vt:lpstr>WTA Proforma</vt:lpstr>
      <vt:lpstr>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LNCT 17: negotiating working time agreements</dc:title>
  <dc:creator>Tees, Jennifer (CED)</dc:creator>
  <cp:keywords>[OFFICIAL]</cp:keywords>
  <cp:lastModifiedBy>Justine Bowman (Glasgow LA Staff)</cp:lastModifiedBy>
  <cp:revision>12</cp:revision>
  <cp:lastPrinted>2025-03-11T07:21:29Z</cp:lastPrinted>
  <dcterms:modified xsi:type="dcterms:W3CDTF">2025-03-11T11:41:03Z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09b968c4-6a12-43b9-8a0a-01a968e8d3d7</vt:lpwstr>
  </property>
  <property fmtid="{D5CDD505-2E9C-101B-9397-08002B2CF9AE}" pid="3" name="bjDocumentLabelXML">
    <vt:lpwstr>&lt;?xml version="1.0" encoding="us-ascii"?&gt;&lt;sisl xmlns:xsi="http://www.w3.org/2001/XMLSchema-instance" xmlns:xsd="http://www.w3.org/2001/XMLSchema" sislVersion="0" policy="08955827-aeb1-42de-b749-f604362c41c2" origin="userSelected" xmlns="http://www.boldonj</vt:lpwstr>
  </property>
  <property fmtid="{D5CDD505-2E9C-101B-9397-08002B2CF9AE}" pid="4" name="bjDocumentLabelXML-0">
    <vt:lpwstr>ames.com/2008/01/sie/internal/label"&gt;&lt;element uid="971a7eb4-36b4-4e7d-b804-a07772b8e228" value="" /&gt;&lt;element uid="6a4e5c3a-656a-4e9c-bd20-e36013bcf373" value="" /&gt;&lt;/sisl&gt;</vt:lpwstr>
  </property>
  <property fmtid="{D5CDD505-2E9C-101B-9397-08002B2CF9AE}" pid="5" name="bjDocumentSecurityLabel">
    <vt:lpwstr>OFFICIAL</vt:lpwstr>
  </property>
  <property fmtid="{D5CDD505-2E9C-101B-9397-08002B2CF9AE}" pid="6" name="gcc-meta-protectivemarking">
    <vt:lpwstr>[OFFICIAL]</vt:lpwstr>
  </property>
  <property fmtid="{D5CDD505-2E9C-101B-9397-08002B2CF9AE}" pid="7" name="bjSaver">
    <vt:lpwstr>Z0q8O9zrEEMj20F2CaTwDUR3FZIaD0iW</vt:lpwstr>
  </property>
</Properties>
</file>